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84459" autoAdjust="0"/>
  </p:normalViewPr>
  <p:slideViewPr>
    <p:cSldViewPr snapToGrid="0" snapToObjects="1">
      <p:cViewPr varScale="1">
        <p:scale>
          <a:sx n="41" d="100"/>
          <a:sy n="41" d="100"/>
        </p:scale>
        <p:origin x="828" y="5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noProof="0" dirty="0" smtClean="0"/>
            <a:t>Mise en œuvre et suivi de la Convention</a:t>
          </a:r>
          <a:endParaRPr lang="fr-FR" noProof="0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fr-FR" sz="1700" b="0" noProof="0" dirty="0" smtClean="0"/>
            <a:t>Points de contact et dispositif de coordination</a:t>
          </a:r>
          <a:endParaRPr lang="fr-FR" sz="1700" b="0" noProof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fr-FR" sz="1800" noProof="0" dirty="0" smtClean="0"/>
            <a:t>Dispositif national de suivi</a:t>
          </a:r>
          <a:endParaRPr lang="fr-FR" sz="1800" noProof="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fr-FR" sz="1800" b="0" noProof="0" dirty="0" smtClean="0"/>
            <a:t>Société civile, PH &amp; OPH, médias, universitaires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12034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 custRadScaleRad="105501" custRadScaleInc="-17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 custRadScaleRad="104791" custRadScaleInc="1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noProof="0" dirty="0" smtClean="0"/>
            <a:t>Mise en œuvre et suivi de la Convention</a:t>
          </a:r>
          <a:endParaRPr lang="fr-FR" sz="3200" kern="1200" noProof="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40919" y="276529"/>
          <a:ext cx="1730491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0" kern="1200" noProof="0" dirty="0" smtClean="0"/>
            <a:t>Points de contact et dispositif de coordination</a:t>
          </a:r>
          <a:endParaRPr lang="fr-FR" sz="1700" b="0" kern="1200" noProof="0" dirty="0"/>
        </a:p>
      </dsp:txBody>
      <dsp:txXfrm>
        <a:off x="3094344" y="478359"/>
        <a:ext cx="1223641" cy="974520"/>
      </dsp:txXfrm>
    </dsp:sp>
    <dsp:sp modelId="{AE1A5281-4007-4CAA-8C09-CACCE28ACA2E}">
      <dsp:nvSpPr>
        <dsp:cNvPr id="0" name=""/>
        <dsp:cNvSpPr/>
      </dsp:nvSpPr>
      <dsp:spPr>
        <a:xfrm>
          <a:off x="4667957" y="3195415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 smtClean="0"/>
            <a:t>Dispositif national de suivi</a:t>
          </a:r>
          <a:endParaRPr lang="fr-FR" sz="1800" kern="1200" noProof="0" dirty="0"/>
        </a:p>
      </dsp:txBody>
      <dsp:txXfrm>
        <a:off x="4935103" y="3421618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915428" y="3195436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0" kern="1200" noProof="0" dirty="0" smtClean="0"/>
            <a:t>Société civile, PH &amp; OPH, médias, universitaires</a:t>
          </a:r>
        </a:p>
      </dsp:txBody>
      <dsp:txXfrm>
        <a:off x="1188704" y="3421639"/>
        <a:ext cx="1319494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38723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33434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58795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13147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08306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27413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94580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smtClean="0"/>
              <a:t>Diapositive</a:t>
            </a:r>
            <a:r>
              <a:rPr lang="fr-CH" b="1" baseline="0" dirty="0" smtClean="0"/>
              <a:t> </a:t>
            </a:r>
            <a:r>
              <a:rPr lang="fr-CH" b="1" dirty="0" smtClean="0"/>
              <a:t>4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Cette</a:t>
            </a:r>
            <a:r>
              <a:rPr lang="fr-CH" baseline="0" dirty="0" smtClean="0"/>
              <a:t> diapositive a pour objectif de souligner les différents mécanismes qui jouent un rôle dans la mise en œuvre et le suivi au niveau national</a:t>
            </a:r>
            <a:r>
              <a:rPr lang="fr-CH" dirty="0" smtClean="0"/>
              <a:t>.  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Tandis</a:t>
            </a:r>
            <a:r>
              <a:rPr lang="fr-CH" baseline="0" dirty="0" smtClean="0"/>
              <a:t> que la Convention renvoie à trois mécanismes – les points de contact, les dispositifs de coordination et les dispositifs de suivi indépendants, - d’autres mécanismes peuvent contribuer à la mise en œuvre et au suivi</a:t>
            </a:r>
            <a:r>
              <a:rPr lang="fr-CH" dirty="0" smtClean="0"/>
              <a:t>. C’est</a:t>
            </a:r>
            <a:r>
              <a:rPr lang="fr-CH" baseline="0" dirty="0" smtClean="0"/>
              <a:t> le cas, par exemple, du parlement, des tribunaux et de la société civile</a:t>
            </a:r>
            <a:r>
              <a:rPr lang="fr-CH" dirty="0" smtClean="0"/>
              <a:t>.</a:t>
            </a: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905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14823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86240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463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96580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34464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1497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6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fr-FR" sz="3400" dirty="0" smtClean="0">
                <a:latin typeface="Arial" charset="0"/>
                <a:cs typeface="Arial" charset="0"/>
              </a:rPr>
              <a:t>Les Dispositifs nationaux</a:t>
            </a:r>
            <a:br>
              <a:rPr lang="fr-FR" sz="3400" dirty="0" smtClean="0">
                <a:latin typeface="Arial" charset="0"/>
                <a:cs typeface="Arial" charset="0"/>
              </a:rPr>
            </a:br>
            <a:r>
              <a:rPr lang="fr-FR" sz="3400" dirty="0" smtClean="0">
                <a:latin typeface="Arial" charset="0"/>
                <a:cs typeface="Arial" charset="0"/>
              </a:rPr>
              <a:t>de mise en œuvre et de suivi</a:t>
            </a:r>
            <a:br>
              <a:rPr lang="fr-FR" sz="3400" dirty="0" smtClean="0">
                <a:latin typeface="Arial" charset="0"/>
                <a:cs typeface="Arial" charset="0"/>
              </a:rPr>
            </a:br>
            <a:endParaRPr lang="fr-FR" sz="3400" dirty="0" smtClean="0"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59753" y="5542493"/>
            <a:ext cx="2714171" cy="892552"/>
          </a:xfrm>
          <a:prstGeom prst="rect">
            <a:avLst/>
          </a:prstGeom>
          <a:solidFill>
            <a:srgbClr val="006FB7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Bureau du Haut </a:t>
            </a:r>
            <a:r>
              <a:rPr lang="fr-FR" sz="1400" dirty="0" smtClean="0">
                <a:solidFill>
                  <a:schemeClr val="bg1"/>
                </a:solidFill>
              </a:rPr>
              <a:t>Commissariat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DROITS DE L’HOMME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NATIONS </a:t>
            </a:r>
            <a:r>
              <a:rPr lang="fr-FR" sz="2000" dirty="0" smtClean="0">
                <a:solidFill>
                  <a:schemeClr val="bg1"/>
                </a:solidFill>
              </a:rPr>
              <a:t>UNIES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18756" y="6435045"/>
            <a:ext cx="1235415" cy="276999"/>
          </a:xfrm>
          <a:prstGeom prst="rect">
            <a:avLst/>
          </a:prstGeom>
          <a:solidFill>
            <a:srgbClr val="006F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Nations Unies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Fonctions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45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Dispositif national indépendant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  <a:cs typeface="Arial" pitchFamily="34" charset="0"/>
              </a:rPr>
              <a:t>Promotion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  <a:cs typeface="Arial" pitchFamily="34" charset="0"/>
              </a:rPr>
              <a:t>Protection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Suivi</a:t>
            </a:r>
            <a:endParaRPr lang="fr-FR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757363" y="281622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81622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81622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5999" y="3544888"/>
            <a:ext cx="2028825" cy="24717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Sensibilisation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Défense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Ratification promotion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Education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Formation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Conseils au Gouvernement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521074" y="3544888"/>
            <a:ext cx="2155825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Requêtes individuelles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Règlement amiable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Lutte contre la discrimination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Utilisation des médias, du parlement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6043613" y="3544888"/>
            <a:ext cx="2505076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Enquêtes publiques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Etudes et enquêtes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Examen juridique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Rapports annuels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Rapports indépendants à l’intention du Comité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Parlement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Commissions parlementaires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Commissions d’enquête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Questions directes adressées aux ministères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Examen des nominations de dirigeants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Supervision des organismes publics non gouvernementaux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Examen budgétaire et contrôle financier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6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Cours et tribunaux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Protéger les droits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Offrir un recours applicable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Interpréter et appliquer la Convention au niveau national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Compléter le travail des mécanismes prévus à l’article 33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Identifier les domaines problématiques concernant la mise en œuvre de la Convention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Susciter une réforme juridique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Prévenir les problèmes similaires à venir</a:t>
            </a:r>
            <a:endParaRPr lang="fr-FR" sz="2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Participation de la société civile</a:t>
            </a: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800" i="1" dirty="0">
                <a:latin typeface="Arial" pitchFamily="34" charset="0"/>
                <a:cs typeface="Arial" pitchFamily="34" charset="0"/>
              </a:rPr>
              <a:t>La société civile – en particulier les personnes handicapées et les organisations qui les représentent – est associée et participe pleinement à la fonction de </a:t>
            </a:r>
            <a:r>
              <a:rPr lang="fr-FR" sz="2800" i="1" dirty="0" smtClean="0">
                <a:latin typeface="Arial" pitchFamily="34" charset="0"/>
                <a:cs typeface="Arial" pitchFamily="34" charset="0"/>
              </a:rPr>
              <a:t>suivi</a:t>
            </a:r>
            <a:r>
              <a:rPr lang="en-US" dirty="0" smtClean="0"/>
              <a:t>.</a:t>
            </a:r>
            <a:endParaRPr lang="en-US" dirty="0"/>
          </a:p>
          <a:p>
            <a:pPr algn="just">
              <a:defRPr/>
            </a:pPr>
            <a:endParaRPr lang="en-US" dirty="0"/>
          </a:p>
          <a:p>
            <a:pPr algn="r">
              <a:defRPr/>
            </a:pPr>
            <a:r>
              <a:rPr lang="en-US" sz="2800" dirty="0" smtClean="0"/>
              <a:t>Art. </a:t>
            </a:r>
            <a:r>
              <a:rPr lang="en-US" sz="2800" dirty="0"/>
              <a:t>33 (3)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fr-FR" sz="2200" dirty="0" smtClean="0">
                <a:latin typeface="Arial" charset="0"/>
                <a:cs typeface="Arial" charset="0"/>
              </a:rPr>
              <a:t>Convention relative aux personnes handicapées;</a:t>
            </a:r>
          </a:p>
          <a:p>
            <a:pPr eaLnBrk="1" hangingPunct="1"/>
            <a:r>
              <a:rPr lang="fr-FR" sz="2200" dirty="0" smtClean="0">
                <a:latin typeface="Arial" charset="0"/>
                <a:cs typeface="Arial" charset="0"/>
              </a:rPr>
              <a:t>A/HRC/10/48</a:t>
            </a:r>
          </a:p>
          <a:p>
            <a:pPr eaLnBrk="1" hangingPunct="1">
              <a:defRPr/>
            </a:pPr>
            <a:r>
              <a:rPr lang="fr-FR" sz="2400" i="1" dirty="0"/>
              <a:t>De l’exclusion à l’égalité : Réalisation des droits des personnes handicapées - Guide à l’usage des parlementaires : la Convention relative aux droits des personnes handicapées et son protocole additionnel (HR/PUB/07/6</a:t>
            </a:r>
            <a:r>
              <a:rPr lang="fr-FR" sz="2400" i="1" dirty="0" smtClean="0"/>
              <a:t>)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875409"/>
            <a:ext cx="3276600" cy="541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Identifier les principaux acteurs institutionnels qui jouent un rôle dans la mise en œuvre et le suivi de la Convention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fr-FR" sz="24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Comprendre les principales fonctions de ceux qui sont impliqués dans la mise en œuvre et le suivi</a:t>
            </a:r>
            <a:endParaRPr lang="fr-FR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Principaux acteurs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Points de contact et </a:t>
            </a:r>
            <a:r>
              <a:rPr lang="fr-FR" sz="2400" dirty="0" smtClean="0">
                <a:cs typeface="Arial" charset="0"/>
              </a:rPr>
              <a:t>dispositifs </a:t>
            </a:r>
            <a:r>
              <a:rPr lang="fr-FR" sz="2400" dirty="0" smtClean="0">
                <a:cs typeface="Arial" charset="0"/>
              </a:rPr>
              <a:t>de coordination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Mécanismes nationaux indépendants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Parlements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Cours et tribunaux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Participation de la société civile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fr-FR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1294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Objectifs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2063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Déroulé du module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1788"/>
            <a:ext cx="8329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Acteurs importants</a:t>
            </a:r>
            <a:endParaRPr lang="fr-FR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19431876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 smtClean="0">
                  <a:solidFill>
                    <a:schemeClr val="bg1"/>
                  </a:solidFill>
                </a:rPr>
                <a:t>Parlement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 smtClean="0">
                  <a:solidFill>
                    <a:schemeClr val="bg1"/>
                  </a:solidFill>
                </a:rPr>
                <a:t>Cours et tribunaux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Points de contact et </a:t>
            </a:r>
            <a:r>
              <a:rPr lang="fr-FR" sz="3600" dirty="0" smtClean="0">
                <a:latin typeface="Arial" charset="0"/>
                <a:cs typeface="Arial" charset="0"/>
              </a:rPr>
              <a:t>dispositifs </a:t>
            </a:r>
            <a:r>
              <a:rPr lang="fr-FR" sz="3600" dirty="0" smtClean="0">
                <a:latin typeface="Arial" charset="0"/>
                <a:cs typeface="Arial" charset="0"/>
              </a:rPr>
              <a:t>de coordination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901825"/>
            <a:ext cx="7056438" cy="392906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sz="24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fr-FR" sz="24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États Parties désignent, </a:t>
            </a:r>
            <a:r>
              <a:rPr lang="fr-FR" sz="2400" b="1" i="1" dirty="0">
                <a:latin typeface="Arial" pitchFamily="34" charset="0"/>
                <a:cs typeface="Arial" pitchFamily="34" charset="0"/>
              </a:rPr>
              <a:t>conformément à leur système de gouvernement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fr-FR" sz="2400" i="1" u="sng" dirty="0">
                <a:latin typeface="Arial" pitchFamily="34" charset="0"/>
                <a:cs typeface="Arial" pitchFamily="34" charset="0"/>
              </a:rPr>
              <a:t>un ou plusieurs </a:t>
            </a:r>
            <a:r>
              <a:rPr lang="fr-FR" sz="2400" b="1" i="1" dirty="0">
                <a:solidFill>
                  <a:srgbClr val="006FB7"/>
                </a:solidFill>
                <a:latin typeface="Arial" pitchFamily="34" charset="0"/>
                <a:cs typeface="Arial" pitchFamily="34" charset="0"/>
              </a:rPr>
              <a:t>points de contact </a:t>
            </a:r>
            <a:r>
              <a:rPr lang="fr-FR" sz="2400" i="1" u="sng" dirty="0">
                <a:latin typeface="Arial" pitchFamily="34" charset="0"/>
                <a:cs typeface="Arial" pitchFamily="34" charset="0"/>
              </a:rPr>
              <a:t>pour les questions relatives à l’application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 de la présente Convention et envisagent dûment de créer ou désigner, </a:t>
            </a:r>
            <a:r>
              <a:rPr lang="fr-FR" sz="2400" b="1" i="1" dirty="0">
                <a:latin typeface="Arial" pitchFamily="34" charset="0"/>
                <a:cs typeface="Arial" pitchFamily="34" charset="0"/>
              </a:rPr>
              <a:t>au sein de leur administration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, un </a:t>
            </a:r>
            <a:r>
              <a:rPr lang="fr-FR" sz="2400" b="1" i="1" dirty="0">
                <a:solidFill>
                  <a:srgbClr val="006FB7"/>
                </a:solidFill>
                <a:latin typeface="Arial" pitchFamily="34" charset="0"/>
                <a:cs typeface="Arial" pitchFamily="34" charset="0"/>
              </a:rPr>
              <a:t>dispositif de coordination 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chargé de faciliter les actions liées à cette application dans différents secteurs et à différents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niveaux.</a:t>
            </a:r>
          </a:p>
          <a:p>
            <a:pPr>
              <a:defRPr/>
            </a:pP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defRPr/>
            </a:pPr>
            <a:endParaRPr lang="en-US" sz="2400" i="1" dirty="0"/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(1)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Fonctions possibles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fr-FR" sz="3600" i="1" dirty="0" smtClean="0">
                <a:solidFill>
                  <a:srgbClr val="FF0000"/>
                </a:solidFill>
                <a:cs typeface="Arial" charset="0"/>
              </a:rPr>
              <a:t>Quelles sont les fonctions possibles des points de contact et des dispositifs de coordination?</a:t>
            </a:r>
            <a:endParaRPr lang="fr-FR" sz="3600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Exemple: l’Allemagne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496220"/>
              </p:ext>
            </p:extLst>
          </p:nvPr>
        </p:nvGraphicFramePr>
        <p:xfrm>
          <a:off x="590550" y="1081098"/>
          <a:ext cx="8451851" cy="49117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8855"/>
                <a:gridCol w="2527119"/>
                <a:gridCol w="4415877"/>
              </a:tblGrid>
              <a:tr h="370766"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Dispositif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Autorité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Composition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et mandat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Point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contact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Ministère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du travail et des affaires sociales</a:t>
                      </a:r>
                      <a:endParaRPr lang="fr-FR" sz="15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Sous-point de contact dans chacun des 16 </a:t>
                      </a:r>
                      <a:r>
                        <a:rPr lang="fr-FR" sz="1500" i="0" noProof="0" dirty="0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endParaRPr lang="fr-FR" sz="1500" i="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Liaisons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avec les 16 </a:t>
                      </a:r>
                      <a:r>
                        <a:rPr lang="fr-FR" sz="1500" i="0" baseline="0" noProof="0" dirty="0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sur la mise en œuvre</a:t>
                      </a:r>
                      <a:endParaRPr lang="fr-FR" sz="15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Le groupe de travail consulte régulièrement les OPH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Dispositif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coordination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Commissaire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du </a:t>
                      </a: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Gouvernement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fédéral chargé des questions relatives aux personnes handicapées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Equipe de 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13 personnes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Sensibilise à la Convention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Conseille le Gouvernement fédéral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Facilite la coopération entre les ministères et les OPH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797963">
                <a:tc>
                  <a:txBody>
                    <a:bodyPr/>
                    <a:lstStyle/>
                    <a:p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Organe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consultatif </a:t>
                      </a: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(non exigé par la Convention)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Comité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chargé de l’intégration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Comprend un Commissaire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fédéral et un Commissaire d’Etat, des experts indépendants et 10 représentants des OPH</a:t>
                      </a:r>
                      <a:endParaRPr lang="fr-FR" sz="15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Un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b</a:t>
                      </a: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inôme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Assure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la promotion de la </a:t>
                      </a: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Convention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Adresse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des recommandations au Gouvernement</a:t>
                      </a:r>
                      <a:endParaRPr lang="fr-FR" sz="15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500" noProof="0" dirty="0" smtClean="0">
                          <a:latin typeface="Arial" pitchFamily="34" charset="0"/>
                          <a:cs typeface="Arial" pitchFamily="34" charset="0"/>
                        </a:rPr>
                        <a:t>Coordonne 4</a:t>
                      </a:r>
                      <a:r>
                        <a:rPr lang="fr-FR" sz="1500" baseline="0" noProof="0" dirty="0" smtClean="0">
                          <a:latin typeface="Arial" pitchFamily="34" charset="0"/>
                          <a:cs typeface="Arial" pitchFamily="34" charset="0"/>
                        </a:rPr>
                        <a:t> groupes de travail thématiques</a:t>
                      </a:r>
                      <a:endParaRPr lang="fr-FR" sz="15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Exemple: l’Espagne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384872"/>
              </p:ext>
            </p:extLst>
          </p:nvPr>
        </p:nvGraphicFramePr>
        <p:xfrm>
          <a:off x="619125" y="1397000"/>
          <a:ext cx="8080375" cy="445511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Dispositif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Autorité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Composition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et mandat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Point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contact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Direction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générale pour la coordination des politiques sectorielles sur le handicap/Ministère de la santé, des services sociaux et de l’égalité 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Comprend 46 membres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Responsable des politiques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en matière de handicap</a:t>
                      </a:r>
                      <a:endParaRPr lang="fr-FR" sz="16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Assure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la coordination entre les ministères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Assure la coordination entre le Gouvernement central et les communautés autonomes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Dispositif de coordination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Conseil national du handicap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Comprend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40 membres issus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du point de contact: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 président, trois vice-présidents,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16 représentants de 12 autres ministères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, 16 représentants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des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OPH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, 4 experts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Coordonne les politiques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Facilite la  coopération entre les ministères et les OPH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Mécanismes nationaux indépendants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728788"/>
            <a:ext cx="7056438" cy="40163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400" i="1" dirty="0">
                <a:latin typeface="Arial" pitchFamily="34" charset="0"/>
                <a:cs typeface="Arial" pitchFamily="34" charset="0"/>
              </a:rPr>
              <a:t>Les États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Parties … maintiennent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, renforcent, désignent ou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créent … </a:t>
            </a:r>
            <a:r>
              <a:rPr lang="fr-FR" sz="2400" b="1" i="1" dirty="0">
                <a:latin typeface="Arial" pitchFamily="34" charset="0"/>
                <a:cs typeface="Arial" pitchFamily="34" charset="0"/>
              </a:rPr>
              <a:t>un dispositif, y compris un ou plusieurs mécanismes </a:t>
            </a:r>
            <a:r>
              <a:rPr lang="fr-FR" sz="2400" b="1" i="1" dirty="0" smtClean="0">
                <a:latin typeface="Arial" pitchFamily="34" charset="0"/>
                <a:cs typeface="Arial" pitchFamily="34" charset="0"/>
              </a:rPr>
              <a:t>indépendants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… de </a:t>
            </a:r>
            <a:r>
              <a:rPr lang="fr-FR" sz="2400" b="1" i="1" dirty="0">
                <a:latin typeface="Arial" pitchFamily="34" charset="0"/>
                <a:cs typeface="Arial" pitchFamily="34" charset="0"/>
              </a:rPr>
              <a:t>promotion, de protection et de suivi 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de l’application de la présente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Convention…ils 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tiennent compte </a:t>
            </a:r>
            <a:r>
              <a:rPr lang="fr-FR" sz="2400" b="1" i="1" dirty="0">
                <a:latin typeface="Arial" pitchFamily="34" charset="0"/>
                <a:cs typeface="Arial" pitchFamily="34" charset="0"/>
              </a:rPr>
              <a:t>des principes applicables au statut et au fonctionnement des institutions nationales de protection et de promotion des droits de l’homme.</a:t>
            </a:r>
            <a:r>
              <a:rPr lang="fr-FR" sz="2400" i="1" dirty="0">
                <a:latin typeface="Arial" pitchFamily="34" charset="0"/>
                <a:cs typeface="Arial" pitchFamily="34" charset="0"/>
              </a:rPr>
              <a:t> </a:t>
            </a:r>
            <a:endParaRPr lang="fr-FR" sz="2400" i="1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2)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Création du dispositif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3200" dirty="0">
                <a:latin typeface="Arial" pitchFamily="34" charset="0"/>
                <a:cs typeface="Arial" pitchFamily="34" charset="0"/>
              </a:rPr>
              <a:t>M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aintenir, renforcer, désigner </a:t>
            </a:r>
            <a:r>
              <a:rPr lang="fr-FR" sz="3200" dirty="0">
                <a:latin typeface="Arial" pitchFamily="34" charset="0"/>
                <a:cs typeface="Arial" pitchFamily="34" charset="0"/>
              </a:rPr>
              <a:t>ou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créer</a:t>
            </a:r>
            <a:r>
              <a:rPr lang="en-US" sz="3200" dirty="0" smtClean="0">
                <a:cs typeface="Arial" charset="0"/>
              </a:rPr>
              <a:t>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3200" dirty="0" smtClean="0">
                <a:cs typeface="Arial" charset="0"/>
              </a:rPr>
              <a:t>Un mécanisme ou des mécanismes?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3200" dirty="0" smtClean="0">
                <a:cs typeface="Arial" charset="0"/>
              </a:rPr>
              <a:t>Conforme aux Principes de Paris?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fr-FR" sz="3200" dirty="0" smtClean="0">
                <a:cs typeface="Arial" charset="0"/>
              </a:rPr>
              <a:t>Indépendant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fr-FR" sz="3200" dirty="0" smtClean="0">
                <a:cs typeface="Arial" charset="0"/>
              </a:rPr>
              <a:t>Pluriel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3200" dirty="0" smtClean="0">
                <a:cs typeface="Arial" charset="0"/>
              </a:rPr>
              <a:t>Accessible</a:t>
            </a:r>
            <a:r>
              <a:rPr lang="en-US" sz="3200" dirty="0" smtClean="0">
                <a:cs typeface="Arial" charset="0"/>
              </a:rPr>
              <a:t>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07E3F29D-42A2-4DB5-980C-20111CA1507D}">
  <ds:schemaRefs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3123</TotalTime>
  <Words>976</Words>
  <Application>Microsoft Office PowerPoint</Application>
  <PresentationFormat>Affichage à l'écran (4:3)</PresentationFormat>
  <Paragraphs>197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ＭＳ Ｐゴシック</vt:lpstr>
      <vt:lpstr>Wingdings</vt:lpstr>
      <vt:lpstr>Thème Office</vt:lpstr>
      <vt:lpstr>Les Dispositifs nationaux de mise en œuvre et de suivi </vt:lpstr>
      <vt:lpstr>Présentation PowerPoint</vt:lpstr>
      <vt:lpstr>Présentation PowerPoint</vt:lpstr>
      <vt:lpstr>Points de contact et dispositifs de coordination</vt:lpstr>
      <vt:lpstr>Fonctions possibles</vt:lpstr>
      <vt:lpstr>Exemple: l’Allemagne</vt:lpstr>
      <vt:lpstr>Exemple: l’Espagne </vt:lpstr>
      <vt:lpstr>Mécanismes nationaux indépendants</vt:lpstr>
      <vt:lpstr>Création du dispositif </vt:lpstr>
      <vt:lpstr>Fonctions </vt:lpstr>
      <vt:lpstr>Parlement </vt:lpstr>
      <vt:lpstr>Cours et tribunaux </vt:lpstr>
      <vt:lpstr>Participation de la société civile</vt:lpstr>
      <vt:lpstr>Sources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232</cp:revision>
  <cp:lastPrinted>2011-08-24T07:57:36Z</cp:lastPrinted>
  <dcterms:created xsi:type="dcterms:W3CDTF">2010-05-19T14:44:31Z</dcterms:created>
  <dcterms:modified xsi:type="dcterms:W3CDTF">2015-09-29T21:55:05Z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